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1" r:id="rId1"/>
  </p:sldMasterIdLst>
  <p:sldIdLst>
    <p:sldId id="256" r:id="rId2"/>
    <p:sldId id="257" r:id="rId3"/>
    <p:sldId id="258" r:id="rId4"/>
    <p:sldId id="259" r:id="rId5"/>
    <p:sldId id="263" r:id="rId6"/>
    <p:sldId id="265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9173-F318-467E-8AC4-23F69493237D}" type="datetimeFigureOut">
              <a:rPr lang="pt-BR" smtClean="0"/>
              <a:t>03/07/2020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BEE3462-3D6A-462B-998B-3A62E12038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8598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9173-F318-467E-8AC4-23F69493237D}" type="datetimeFigureOut">
              <a:rPr lang="pt-BR" smtClean="0"/>
              <a:t>03/07/2020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EE3462-3D6A-462B-998B-3A62E12038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8120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9173-F318-467E-8AC4-23F69493237D}" type="datetimeFigureOut">
              <a:rPr lang="pt-BR" smtClean="0"/>
              <a:t>03/07/2020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EE3462-3D6A-462B-998B-3A62E12038DF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460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9173-F318-467E-8AC4-23F69493237D}" type="datetimeFigureOut">
              <a:rPr lang="pt-BR" smtClean="0"/>
              <a:t>03/07/2020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EE3462-3D6A-462B-998B-3A62E12038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51610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9173-F318-467E-8AC4-23F69493237D}" type="datetimeFigureOut">
              <a:rPr lang="pt-BR" smtClean="0"/>
              <a:t>03/07/2020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EE3462-3D6A-462B-998B-3A62E12038DF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08118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9173-F318-467E-8AC4-23F69493237D}" type="datetimeFigureOut">
              <a:rPr lang="pt-BR" smtClean="0"/>
              <a:t>03/07/2020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EE3462-3D6A-462B-998B-3A62E12038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68787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9173-F318-467E-8AC4-23F69493237D}" type="datetimeFigureOut">
              <a:rPr lang="pt-BR" smtClean="0"/>
              <a:t>03/07/2020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3462-3D6A-462B-998B-3A62E12038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36212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9173-F318-467E-8AC4-23F69493237D}" type="datetimeFigureOut">
              <a:rPr lang="pt-BR" smtClean="0"/>
              <a:t>03/07/2020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3462-3D6A-462B-998B-3A62E12038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7505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9173-F318-467E-8AC4-23F69493237D}" type="datetimeFigureOut">
              <a:rPr lang="pt-BR" smtClean="0"/>
              <a:t>03/07/2020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3462-3D6A-462B-998B-3A62E12038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7256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9173-F318-467E-8AC4-23F69493237D}" type="datetimeFigureOut">
              <a:rPr lang="pt-BR" smtClean="0"/>
              <a:t>03/07/2020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EE3462-3D6A-462B-998B-3A62E12038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5279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9173-F318-467E-8AC4-23F69493237D}" type="datetimeFigureOut">
              <a:rPr lang="pt-BR" smtClean="0"/>
              <a:t>03/07/2020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EE3462-3D6A-462B-998B-3A62E12038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5429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9173-F318-467E-8AC4-23F69493237D}" type="datetimeFigureOut">
              <a:rPr lang="pt-BR" smtClean="0"/>
              <a:t>03/07/2020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EE3462-3D6A-462B-998B-3A62E12038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8901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9173-F318-467E-8AC4-23F69493237D}" type="datetimeFigureOut">
              <a:rPr lang="pt-BR" smtClean="0"/>
              <a:t>03/07/2020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3462-3D6A-462B-998B-3A62E12038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546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9173-F318-467E-8AC4-23F69493237D}" type="datetimeFigureOut">
              <a:rPr lang="pt-BR" smtClean="0"/>
              <a:t>03/07/2020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3462-3D6A-462B-998B-3A62E12038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5535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9173-F318-467E-8AC4-23F69493237D}" type="datetimeFigureOut">
              <a:rPr lang="pt-BR" smtClean="0"/>
              <a:t>03/07/2020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3462-3D6A-462B-998B-3A62E12038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6154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9173-F318-467E-8AC4-23F69493237D}" type="datetimeFigureOut">
              <a:rPr lang="pt-BR" smtClean="0"/>
              <a:t>03/07/2020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EE3462-3D6A-462B-998B-3A62E12038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5061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69173-F318-467E-8AC4-23F69493237D}" type="datetimeFigureOut">
              <a:rPr lang="pt-BR" smtClean="0"/>
              <a:t>03/07/2020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BEE3462-3D6A-462B-998B-3A62E12038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6417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2" r:id="rId1"/>
    <p:sldLayoutId id="2147483963" r:id="rId2"/>
    <p:sldLayoutId id="2147483964" r:id="rId3"/>
    <p:sldLayoutId id="2147483965" r:id="rId4"/>
    <p:sldLayoutId id="2147483966" r:id="rId5"/>
    <p:sldLayoutId id="2147483967" r:id="rId6"/>
    <p:sldLayoutId id="2147483968" r:id="rId7"/>
    <p:sldLayoutId id="2147483969" r:id="rId8"/>
    <p:sldLayoutId id="2147483970" r:id="rId9"/>
    <p:sldLayoutId id="2147483971" r:id="rId10"/>
    <p:sldLayoutId id="2147483972" r:id="rId11"/>
    <p:sldLayoutId id="2147483973" r:id="rId12"/>
    <p:sldLayoutId id="2147483974" r:id="rId13"/>
    <p:sldLayoutId id="2147483975" r:id="rId14"/>
    <p:sldLayoutId id="2147483976" r:id="rId15"/>
    <p:sldLayoutId id="214748397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67BC63-5060-4AB9-9B31-71FC9192CE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72045"/>
          </a:xfrm>
        </p:spPr>
        <p:txBody>
          <a:bodyPr/>
          <a:lstStyle/>
          <a:p>
            <a:r>
              <a:rPr lang="pt-BR" b="1" dirty="0"/>
              <a:t>Lei Aldir Blanc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A1E8ABB-4832-4436-B0C0-9F531B3053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60016"/>
            <a:ext cx="8953390" cy="3026004"/>
          </a:xfrm>
        </p:spPr>
        <p:txBody>
          <a:bodyPr>
            <a:normAutofit/>
          </a:bodyPr>
          <a:lstStyle/>
          <a:p>
            <a:r>
              <a:rPr lang="pt-BR" sz="2000" dirty="0"/>
              <a:t>Lei sancionada em 29 de junho de 2020. Aguarda-se a regulamentação federal.</a:t>
            </a:r>
          </a:p>
          <a:p>
            <a:endParaRPr lang="pt-BR" sz="2000" dirty="0"/>
          </a:p>
          <a:p>
            <a:r>
              <a:rPr lang="pt-BR" sz="2000" dirty="0"/>
              <a:t>Quanto será transferido aos Municípios? A União vai repassar R$ 1,5 bilhão ao Distrito Federal e aos 5.568 Municípios, sendo 20% (R$ 300 milhões) de acordo com os critérios de rateio do Fundo de Participação dos Municípios (FPM) e 80% (R$ 1,2 bilhão) proporcionalmente à população.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6453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F3D013-0F50-4D43-AA68-84DAF8D41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800" dirty="0"/>
              <a:t>              Estimativa de Valores para os municípios   da   			AMERIOS.</a:t>
            </a: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27F84341-F9D4-4075-99C5-CEA07577D9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1346027"/>
              </p:ext>
            </p:extLst>
          </p:nvPr>
        </p:nvGraphicFramePr>
        <p:xfrm>
          <a:off x="2875175" y="1819373"/>
          <a:ext cx="5392132" cy="46073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21853">
                  <a:extLst>
                    <a:ext uri="{9D8B030D-6E8A-4147-A177-3AD203B41FA5}">
                      <a16:colId xmlns:a16="http://schemas.microsoft.com/office/drawing/2014/main" val="3383180101"/>
                    </a:ext>
                  </a:extLst>
                </a:gridCol>
                <a:gridCol w="3170279">
                  <a:extLst>
                    <a:ext uri="{9D8B030D-6E8A-4147-A177-3AD203B41FA5}">
                      <a16:colId xmlns:a16="http://schemas.microsoft.com/office/drawing/2014/main" val="1653720547"/>
                    </a:ext>
                  </a:extLst>
                </a:gridCol>
              </a:tblGrid>
              <a:tr h="2500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Bom Jesus do Oeste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33.942,54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62468452"/>
                  </a:ext>
                </a:extLst>
              </a:tr>
              <a:tr h="2500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Caibi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56.813,77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4554680"/>
                  </a:ext>
                </a:extLst>
              </a:tr>
              <a:tr h="2500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Campo Erê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70.390,35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0080967"/>
                  </a:ext>
                </a:extLst>
              </a:tr>
              <a:tr h="2500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Cunha Porã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92.243,80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7158030"/>
                  </a:ext>
                </a:extLst>
              </a:tr>
              <a:tr h="2500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Cunhataí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32.914,88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6332374"/>
                  </a:ext>
                </a:extLst>
              </a:tr>
              <a:tr h="2500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Flor do Sertão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30.745,37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2940750"/>
                  </a:ext>
                </a:extLst>
              </a:tr>
              <a:tr h="2500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Iraceminha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44.413,30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0077016"/>
                  </a:ext>
                </a:extLst>
              </a:tr>
              <a:tr h="1253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Maravilha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197.746,00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8624897"/>
                  </a:ext>
                </a:extLst>
              </a:tr>
              <a:tr h="2500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Modelo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45.743,55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04316589"/>
                  </a:ext>
                </a:extLst>
              </a:tr>
              <a:tr h="2500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Palmitos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128.501,67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1020217"/>
                  </a:ext>
                </a:extLst>
              </a:tr>
              <a:tr h="2500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Riqueza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47.964,45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7554473"/>
                  </a:ext>
                </a:extLst>
              </a:tr>
              <a:tr h="2500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Romelândia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49.037,78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3888487"/>
                  </a:ext>
                </a:extLst>
              </a:tr>
              <a:tr h="2500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Saltinho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43.299,99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3443513"/>
                  </a:ext>
                </a:extLst>
              </a:tr>
              <a:tr h="2500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Santa Terezinha do Progresso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35.575,39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2391791"/>
                  </a:ext>
                </a:extLst>
              </a:tr>
              <a:tr h="2500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São Miguel da Boa Vista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32.104,17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88299188"/>
                  </a:ext>
                </a:extLst>
              </a:tr>
              <a:tr h="2500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Saudades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77.349,92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9182059"/>
                  </a:ext>
                </a:extLst>
              </a:tr>
              <a:tr h="2500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Tigrinhos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31.036,54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28092452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6DF3C76F-CF80-465F-9AEC-6F74D38C2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9639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AA73CC-44E1-409A-8A20-C9624E263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28C7A95-553F-4B1D-B996-503CE7F83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/>
              <a:t>Até quando os Municípios receberão os recursos?</a:t>
            </a:r>
          </a:p>
          <a:p>
            <a:endParaRPr lang="pt-BR" sz="2000" dirty="0"/>
          </a:p>
          <a:p>
            <a:pPr marL="0" indent="0">
              <a:buNone/>
            </a:pPr>
            <a:r>
              <a:rPr lang="pt-BR" sz="2000" dirty="0"/>
              <a:t>A União publicará ainda um regulamento que defina o prazo para fazer o repasse dos recursos aos Municípios.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/>
              <a:t>Como os Municípios vão receber os recursos? Os Municípios receberão os recursos, preferencialmente, por meio do seu fundo municipal de cultura. Caso o Ente local não disponha desse fundo, receberá por meio do seu órgão ou entidade responsável pela gestão desses recursos.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58668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B69783-A88A-4B8A-95F6-602341F71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FE98267-C74E-41EF-9076-91D90B89A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sz="2400" b="1" dirty="0"/>
              <a:t>Os Municípios poderão usar os recursos com o quê?</a:t>
            </a:r>
          </a:p>
          <a:p>
            <a:endParaRPr lang="pt-BR" sz="2400" b="1" dirty="0"/>
          </a:p>
          <a:p>
            <a:pPr marL="0" indent="0">
              <a:buNone/>
            </a:pPr>
            <a:r>
              <a:rPr lang="pt-BR" sz="2400" dirty="0"/>
              <a:t>	I– renda emergencial mensal aos trabalhadores e trabalhadoras da cultura;</a:t>
            </a:r>
          </a:p>
          <a:p>
            <a:pPr marL="0" indent="0">
              <a:buNone/>
            </a:pPr>
            <a:r>
              <a:rPr lang="pt-BR" sz="2400" b="1" dirty="0"/>
              <a:t>Proposta do Fórum Nacional dos Secretários e Dirigentes Estaduais de Cultura que sugere a seguinte divisão de competências entre os Entes: os Estados ficariam responsáveis pelas iniciativas previstas nos </a:t>
            </a:r>
            <a:r>
              <a:rPr lang="pt-BR" sz="2400" b="1" dirty="0" err="1"/>
              <a:t>incs</a:t>
            </a:r>
            <a:r>
              <a:rPr lang="pt-BR" sz="2400" b="1" dirty="0"/>
              <a:t>. I e III do art. 2º e os Municípios, por sua vez, pelas iniciativas previstas nos </a:t>
            </a:r>
            <a:r>
              <a:rPr lang="pt-BR" sz="2400" b="1" dirty="0" err="1"/>
              <a:t>incs</a:t>
            </a:r>
            <a:r>
              <a:rPr lang="pt-BR" sz="2400" b="1" dirty="0"/>
              <a:t>. II e III do art. 2º. A Entidade apoia essa proposta. </a:t>
            </a:r>
            <a:r>
              <a:rPr lang="pt-BR" sz="2400" dirty="0"/>
              <a:t>Contudo, para que essa proposição seja efetivada, deverá ser autorizada na regulamentação federal – se isso não ocorrer, permanece obrigatória a aplicação dos recursos nas iniciativas previstas nos </a:t>
            </a:r>
            <a:r>
              <a:rPr lang="pt-BR" sz="2400" dirty="0" err="1"/>
              <a:t>incs</a:t>
            </a:r>
            <a:r>
              <a:rPr lang="pt-BR" sz="2400" dirty="0"/>
              <a:t>. I, II e III do art. 2º</a:t>
            </a:r>
            <a:endParaRPr lang="pt-BR" sz="2400" b="1" dirty="0"/>
          </a:p>
          <a:p>
            <a:pPr marL="0" indent="0">
              <a:buNone/>
            </a:pPr>
            <a:r>
              <a:rPr lang="pt-BR" dirty="0"/>
              <a:t> 	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872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B6845A-8FD0-4262-855C-E2B8F1CC9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Quem poderá receber o beneficio?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BA5EA8-858E-4085-A8A8-FC3B4E3E6A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Terem a atuado social ou profissionalmente nas áreas artísticas e culturais nos 25 meses imediatamente anteriores à data de publicação da Lei, comprovada a atuação de forma documental ou </a:t>
            </a:r>
            <a:r>
              <a:rPr lang="pt-BR" dirty="0" err="1"/>
              <a:t>autodeclaratória</a:t>
            </a:r>
            <a:r>
              <a:rPr lang="pt-BR" dirty="0"/>
              <a:t>;</a:t>
            </a:r>
          </a:p>
          <a:p>
            <a:r>
              <a:rPr lang="pt-BR" dirty="0"/>
              <a:t>Não terem emprego formal ativo;</a:t>
            </a:r>
          </a:p>
          <a:p>
            <a:r>
              <a:rPr lang="pt-BR" dirty="0"/>
              <a:t>Não serem titulares previdenciário ou assistencial ou beneficiário do seguro-desemprego ou de programa de transferência de renda federal, ressalvado o Programa Bolsa Família;</a:t>
            </a:r>
          </a:p>
          <a:p>
            <a:r>
              <a:rPr lang="pt-BR" dirty="0"/>
              <a:t>Terem renda familiar mensal </a:t>
            </a:r>
            <a:r>
              <a:rPr lang="pt-BR" b="1" dirty="0"/>
              <a:t>per capita </a:t>
            </a:r>
            <a:r>
              <a:rPr lang="pt-BR" dirty="0"/>
              <a:t>de até ½ salario mínimo ou renda familiar mensal total de até 3 salários-mínimos, o que for maior;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85574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6AA902-A827-41DF-A224-0F62C2E8E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0A0D36-B9BF-4675-A135-7D976CDD3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Não terem recebido no ano de 2018, rendimentos tributáveis acima de 28.559,70;</a:t>
            </a:r>
          </a:p>
          <a:p>
            <a:r>
              <a:rPr lang="pt-BR" dirty="0"/>
              <a:t>Estarem inscritos, com a respectiva homologação da inscrição, em pelo menos um dos cadastros previstos no 1º do artigo 7º desta Lei e;</a:t>
            </a:r>
          </a:p>
          <a:p>
            <a:r>
              <a:rPr lang="pt-BR" dirty="0"/>
              <a:t>Não serem beneficiários do auxilio emergencial previsto na Lei nº 13.982 de 02 de abril de 2020.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3259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F609D8-077B-4BE8-873E-537E8AFDE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242C8F5-21B4-44D4-AE07-44C4B7934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BR" sz="2600" dirty="0"/>
              <a:t>II– </a:t>
            </a:r>
            <a:r>
              <a:rPr lang="pt-BR" sz="2600" dirty="0">
                <a:latin typeface="+mj-lt"/>
              </a:rPr>
              <a:t>subsídio mensal para manutenção de espaços artísticos e culturais, microempresas e pequenas empresas culturais, cooperativas, instituições e organizações culturais comunitárias que tiveram as suas atividades interrompidas por força das medidas de isolamento social;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2600" dirty="0">
                <a:latin typeface="+mj-lt"/>
              </a:rPr>
              <a:t> </a:t>
            </a:r>
            <a:r>
              <a:rPr lang="pt-BR" sz="2600" b="1" dirty="0">
                <a:latin typeface="+mj-lt"/>
              </a:rPr>
              <a:t>REFERENTE A ESTES ITENS O CORPO JURÍDICO DA FECAM ESTÁ AVALIANDO A UTILIZAÇÃO DE APENAS UM DESTES  ITENS- NO QUAL ESTÁ EM AVALIAÇÃO O ITEM 3.</a:t>
            </a:r>
          </a:p>
          <a:p>
            <a:pPr marL="0" indent="0">
              <a:buNone/>
            </a:pPr>
            <a:r>
              <a:rPr lang="pt-BR" sz="2600" dirty="0">
                <a:latin typeface="+mj-lt"/>
              </a:rPr>
              <a:t>III – editais, chamadas públicas, prêmios, aquisição de bens e serviços vinculados ao setor cultural e outros instrumentos destinados à manutenção de agentes, de espaços, de iniciativas, de cursos, de produções, de desenvolvimento de atividades de economia criativa e de economia solidária, de produções audiovisuais, de manifestações culturais, bem como à realização de atividades artísticas e culturais que possam ser transmitidas pela internet ou disponibilizadas por meio de redes sociais e outras plataformas digitais.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2035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C4EEAD-3E70-4913-9F08-DD0691EB5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DIRETRIZES  DO CONGESC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D692DB3-5608-41EB-A9B7-6FC881740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342900" indent="-342900" algn="just">
              <a:lnSpc>
                <a:spcPct val="115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7200" dirty="0">
                <a:latin typeface="Abhaya Libre" panose="02000503000000000000" pitchFamily="2" charset="0"/>
                <a:ea typeface="Calibri" panose="020F0502020204030204" pitchFamily="34" charset="0"/>
                <a:cs typeface="Abhaya Libre" panose="02000503000000000000" pitchFamily="2" charset="0"/>
              </a:rPr>
              <a:t>Mobilização e incentivo para o preenchimento do Mapa Cultural de Santa Catarina.  Realizadas duas reuniões com a Fundação Catarinense de Cultura, onde o público-alvo foram os gestores municipais de Cultura.</a:t>
            </a:r>
          </a:p>
          <a:p>
            <a:pPr marL="342900" indent="-342900" algn="just">
              <a:lnSpc>
                <a:spcPct val="115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7200" dirty="0">
                <a:latin typeface="Abhaya Libre" panose="02000503000000000000" pitchFamily="2" charset="0"/>
                <a:ea typeface="Calibri" panose="020F0502020204030204" pitchFamily="34" charset="0"/>
                <a:cs typeface="Abhaya Libre" panose="02000503000000000000" pitchFamily="2" charset="0"/>
              </a:rPr>
              <a:t>Levantamento de dúvidas relacionadas a Lei, para que a coordenação jurídica da FECAM realize um perguntas e respostas.</a:t>
            </a:r>
          </a:p>
          <a:p>
            <a:pPr algn="just">
              <a:lnSpc>
                <a:spcPct val="115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7200" dirty="0">
                <a:latin typeface="Abhaya Libre" panose="02000503000000000000" pitchFamily="2" charset="0"/>
                <a:ea typeface="Calibri" panose="020F0502020204030204" pitchFamily="34" charset="0"/>
                <a:cs typeface="Abhaya Libre" panose="02000503000000000000" pitchFamily="2" charset="0"/>
              </a:rPr>
              <a:t>Regulamentação da  aplicação do recurso por parte dos municípios. Corpo Jurídico realizando o estudo..</a:t>
            </a:r>
          </a:p>
          <a:p>
            <a:pPr marL="342900" indent="-342900" algn="just">
              <a:lnSpc>
                <a:spcPct val="115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7200" dirty="0">
                <a:latin typeface="Abhaya Libre" panose="02000503000000000000" pitchFamily="2" charset="0"/>
                <a:ea typeface="Calibri" panose="020F0502020204030204" pitchFamily="34" charset="0"/>
                <a:cs typeface="Abhaya Libre" panose="02000503000000000000" pitchFamily="2" charset="0"/>
              </a:rPr>
              <a:t>Fortalecimento dos Colegiados Regionais de Cultura.</a:t>
            </a:r>
          </a:p>
          <a:p>
            <a:pPr marL="342900" indent="-342900" algn="just">
              <a:lnSpc>
                <a:spcPct val="115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7200" dirty="0">
                <a:latin typeface="Abhaya Libre" panose="02000503000000000000" pitchFamily="2" charset="0"/>
                <a:ea typeface="Calibri" panose="020F0502020204030204" pitchFamily="34" charset="0"/>
                <a:cs typeface="Abhaya Libre" panose="02000503000000000000" pitchFamily="2" charset="0"/>
              </a:rPr>
              <a:t>Participação no Comitê Estadual de acompanhamento, orientação e fiscalização da aplicação da lei Aldir Blanc.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78671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3AAD77-27C8-4D38-B91A-8D1332C1D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E2A86ED-3846-4972-A489-4D34CAC44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pt-BR" sz="2400" dirty="0"/>
              <a:t>                           </a:t>
            </a:r>
          </a:p>
          <a:p>
            <a:pPr marL="45720" indent="0">
              <a:buNone/>
            </a:pPr>
            <a:endParaRPr lang="pt-BR" sz="2400" dirty="0"/>
          </a:p>
          <a:p>
            <a:pPr marL="45720" indent="0">
              <a:buNone/>
            </a:pPr>
            <a:r>
              <a:rPr lang="pt-BR" sz="2400" dirty="0"/>
              <a:t>                                                         </a:t>
            </a:r>
            <a:r>
              <a:rPr lang="pt-BR" sz="2800" dirty="0"/>
              <a:t>Obrigada !</a:t>
            </a:r>
          </a:p>
        </p:txBody>
      </p:sp>
    </p:spTree>
    <p:extLst>
      <p:ext uri="{BB962C8B-B14F-4D97-AF65-F5344CB8AC3E}">
        <p14:creationId xmlns:p14="http://schemas.microsoft.com/office/powerpoint/2010/main" val="2917231383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34</TotalTime>
  <Words>753</Words>
  <Application>Microsoft Office PowerPoint</Application>
  <PresentationFormat>Widescreen</PresentationFormat>
  <Paragraphs>69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7" baseType="lpstr">
      <vt:lpstr>Abhaya Libre</vt:lpstr>
      <vt:lpstr>Arial</vt:lpstr>
      <vt:lpstr>Calibri</vt:lpstr>
      <vt:lpstr>Century Gothic</vt:lpstr>
      <vt:lpstr>Times New Roman</vt:lpstr>
      <vt:lpstr>Wingdings</vt:lpstr>
      <vt:lpstr>Wingdings 3</vt:lpstr>
      <vt:lpstr>Cacho</vt:lpstr>
      <vt:lpstr>Lei Aldir Blanc</vt:lpstr>
      <vt:lpstr>              Estimativa de Valores para os municípios   da      AMERIOS.</vt:lpstr>
      <vt:lpstr>Apresentação do PowerPoint</vt:lpstr>
      <vt:lpstr>Apresentação do PowerPoint</vt:lpstr>
      <vt:lpstr>Quem poderá receber o beneficio?</vt:lpstr>
      <vt:lpstr>Apresentação do PowerPoint</vt:lpstr>
      <vt:lpstr>Apresentação do PowerPoint</vt:lpstr>
      <vt:lpstr>DIRETRIZES  DO CONGESC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Lei Aldir Blanc</dc:title>
  <dc:creator>fecam</dc:creator>
  <cp:lastModifiedBy>fecam</cp:lastModifiedBy>
  <cp:revision>5</cp:revision>
  <dcterms:created xsi:type="dcterms:W3CDTF">2020-07-02T19:26:58Z</dcterms:created>
  <dcterms:modified xsi:type="dcterms:W3CDTF">2020-07-03T11:26:38Z</dcterms:modified>
</cp:coreProperties>
</file>