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59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12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60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161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81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87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621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5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25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2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2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90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6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53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15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06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9173-F318-467E-8AC4-23F69493237D}" type="datetimeFigureOut">
              <a:rPr lang="pt-BR" smtClean="0"/>
              <a:t>03/07/2020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EE3462-3D6A-462B-998B-3A62E1203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4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7BC63-5060-4AB9-9B31-71FC9192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2045"/>
          </a:xfrm>
        </p:spPr>
        <p:txBody>
          <a:bodyPr/>
          <a:lstStyle/>
          <a:p>
            <a:r>
              <a:rPr lang="pt-BR" b="1" dirty="0"/>
              <a:t>Lei Aldir Blanc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1E8ABB-4832-4436-B0C0-9F531B305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0016"/>
            <a:ext cx="8953390" cy="3026004"/>
          </a:xfrm>
        </p:spPr>
        <p:txBody>
          <a:bodyPr>
            <a:normAutofit/>
          </a:bodyPr>
          <a:lstStyle/>
          <a:p>
            <a:r>
              <a:rPr lang="pt-BR" sz="2000" dirty="0"/>
              <a:t>Lei sancionada em 29 de junho de 2020. Aguarda-se a regulamentação federal.</a:t>
            </a:r>
          </a:p>
          <a:p>
            <a:endParaRPr lang="pt-BR" sz="2000" dirty="0"/>
          </a:p>
          <a:p>
            <a:r>
              <a:rPr lang="pt-BR" sz="2000" dirty="0"/>
              <a:t>Quanto será transferido aos Municípios? A União vai repassar R$ 1,5 bilhão ao Distrito Federal e aos 5.568 Municípios, sendo 20% (R$ 300 milhões) de acordo com os critérios de rateio do Fundo de Participação dos Municípios (FPM) e 80% (R$ 1,2 bilhão) proporcionalmente à população.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45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3D013-0F50-4D43-AA68-84DAF8D4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              Estimativa de Valores para os municípios   da   			AMERIOS.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7F84341-F9D4-4075-99C5-CEA07577D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46027"/>
              </p:ext>
            </p:extLst>
          </p:nvPr>
        </p:nvGraphicFramePr>
        <p:xfrm>
          <a:off x="2875175" y="1819373"/>
          <a:ext cx="5392132" cy="4607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1853">
                  <a:extLst>
                    <a:ext uri="{9D8B030D-6E8A-4147-A177-3AD203B41FA5}">
                      <a16:colId xmlns:a16="http://schemas.microsoft.com/office/drawing/2014/main" val="3383180101"/>
                    </a:ext>
                  </a:extLst>
                </a:gridCol>
                <a:gridCol w="3170279">
                  <a:extLst>
                    <a:ext uri="{9D8B030D-6E8A-4147-A177-3AD203B41FA5}">
                      <a16:colId xmlns:a16="http://schemas.microsoft.com/office/drawing/2014/main" val="1653720547"/>
                    </a:ext>
                  </a:extLst>
                </a:gridCol>
              </a:tblGrid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Bom Jesus do Oeste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33.942,54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468452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Caibi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56.813,77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554680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Campo Erê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70.390,35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080967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Cunha Porã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92.243,80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7158030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Cunhataí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32.914,88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332374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Flor do Sertão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30.745,37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2940750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Iraceminha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44.413,30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077016"/>
                  </a:ext>
                </a:extLst>
              </a:tr>
              <a:tr h="125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Maravilha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197.746,00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624897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Modelo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45.743,55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316589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Palmitos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128.501,67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020217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Riqueza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47.964,45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554473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Romelândia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49.037,78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3888487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Saltinho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43.299,99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443513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Santa Terezinha do Progresso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35.575,39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391791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São Miguel da Boa Vista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32.104,17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299188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Saudades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77.349,92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182059"/>
                  </a:ext>
                </a:extLst>
              </a:tr>
              <a:tr h="250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Tigrinhos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31.036,54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09245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DF3C76F-CF80-465F-9AEC-6F74D38C2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63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A73CC-44E1-409A-8A20-C9624E26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8C7A95-553F-4B1D-B996-503CE7F83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Até quando os Municípios receberão os recursos?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/>
              <a:t>A União publicará ainda um regulamento que defina o prazo para fazer o repasse dos recursos aos Municípios.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Como os Municípios vão receber os recursos? Os Municípios receberão os recursos, preferencialmente, por meio do seu fundo municipal de cultura. Caso o Ente local não disponha desse fundo, receberá por meio do seu órgão ou entidade responsável pela gestão desses recursos.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866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69783-A88A-4B8A-95F6-602341F7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E98267-C74E-41EF-9076-91D90B89A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400" b="1" dirty="0"/>
              <a:t>Os Municípios poderão usar os recursos com o quê?</a:t>
            </a:r>
          </a:p>
          <a:p>
            <a:endParaRPr lang="pt-BR" sz="2400" b="1" dirty="0"/>
          </a:p>
          <a:p>
            <a:pPr marL="0" indent="0">
              <a:buNone/>
            </a:pPr>
            <a:r>
              <a:rPr lang="pt-BR" sz="2400" dirty="0"/>
              <a:t>	I– renda emergencial mensal aos trabalhadores e trabalhadoras da cultura;</a:t>
            </a:r>
          </a:p>
          <a:p>
            <a:pPr marL="0" indent="0">
              <a:buNone/>
            </a:pPr>
            <a:r>
              <a:rPr lang="pt-BR" sz="2400" b="1" dirty="0"/>
              <a:t>Proposta do Fórum Nacional dos Secretários e Dirigentes Estaduais de Cultura que sugere a seguinte divisão de competências entre os Entes: os Estados ficariam responsáveis pelas iniciativas previstas nos </a:t>
            </a:r>
            <a:r>
              <a:rPr lang="pt-BR" sz="2400" b="1" dirty="0" err="1"/>
              <a:t>incs</a:t>
            </a:r>
            <a:r>
              <a:rPr lang="pt-BR" sz="2400" b="1" dirty="0"/>
              <a:t>. I e III do art. 2º e os Municípios, por sua vez, pelas iniciativas previstas nos </a:t>
            </a:r>
            <a:r>
              <a:rPr lang="pt-BR" sz="2400" b="1" dirty="0" err="1"/>
              <a:t>incs</a:t>
            </a:r>
            <a:r>
              <a:rPr lang="pt-BR" sz="2400" b="1" dirty="0"/>
              <a:t>. II e III do art. 2º. A Entidade apoia essa proposta. </a:t>
            </a:r>
            <a:r>
              <a:rPr lang="pt-BR" sz="2400" dirty="0"/>
              <a:t>Contudo, para que essa proposição seja efetivada, deverá ser autorizada na regulamentação federal – se isso não ocorrer, permanece obrigatória a aplicação dos recursos nas iniciativas previstas nos </a:t>
            </a:r>
            <a:r>
              <a:rPr lang="pt-BR" sz="2400" dirty="0" err="1"/>
              <a:t>incs</a:t>
            </a:r>
            <a:r>
              <a:rPr lang="pt-BR" sz="2400" dirty="0"/>
              <a:t>. I, II e III do art. 2º</a:t>
            </a:r>
            <a:endParaRPr lang="pt-BR" sz="2400" b="1" dirty="0"/>
          </a:p>
          <a:p>
            <a:pPr marL="0" indent="0">
              <a:buNone/>
            </a:pPr>
            <a:r>
              <a:rPr lang="pt-BR" dirty="0"/>
              <a:t> 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6845A-8FD0-4262-855C-E2B8F1CC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poderá receber o beneficio?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BA5EA8-858E-4085-A8A8-FC3B4E3E6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Terem a atuado social ou profissionalmente nas áreas artísticas e culturais nos 25 meses imediatamente anteriores à data de publicação da Lei, comprovada a atuação de forma documental ou </a:t>
            </a:r>
            <a:r>
              <a:rPr lang="pt-BR" dirty="0" err="1"/>
              <a:t>autodeclaratória</a:t>
            </a:r>
            <a:r>
              <a:rPr lang="pt-BR" dirty="0"/>
              <a:t>;</a:t>
            </a:r>
          </a:p>
          <a:p>
            <a:r>
              <a:rPr lang="pt-BR" dirty="0"/>
              <a:t>Não terem emprego formal ativo;</a:t>
            </a:r>
          </a:p>
          <a:p>
            <a:r>
              <a:rPr lang="pt-BR" dirty="0"/>
              <a:t>Não serem titulares previdenciário ou assistencial ou beneficiário do seguro-desemprego ou de programa de transferência de renda federal, ressalvado o Programa Bolsa Família;</a:t>
            </a:r>
          </a:p>
          <a:p>
            <a:r>
              <a:rPr lang="pt-BR" dirty="0"/>
              <a:t>Terem renda familiar mensal </a:t>
            </a:r>
            <a:r>
              <a:rPr lang="pt-BR" b="1" dirty="0"/>
              <a:t>per capita </a:t>
            </a:r>
            <a:r>
              <a:rPr lang="pt-BR" dirty="0"/>
              <a:t>de até ½ salario mínimo ou renda familiar mensal total de até 3 salários-mínimos, o que for maior;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557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AA902-A827-41DF-A224-0F62C2E8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0A0D36-B9BF-4675-A135-7D976CDD3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terem recebido no ano de 2018, rendimentos tributáveis acima de 28.559,70;</a:t>
            </a:r>
          </a:p>
          <a:p>
            <a:r>
              <a:rPr lang="pt-BR" dirty="0"/>
              <a:t>Estarem inscritos, com a respectiva homologação da inscrição, em pelo menos um dos cadastros previstos no 1º do artigo 7º desta Lei e;</a:t>
            </a:r>
          </a:p>
          <a:p>
            <a:r>
              <a:rPr lang="pt-BR" dirty="0"/>
              <a:t>Não serem beneficiários do auxilio emergencial previsto na Lei nº 13.982 de 02 de abril de 2020.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325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09D8-077B-4BE8-873E-537E8AFD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42C8F5-21B4-44D4-AE07-44C4B7934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600" dirty="0"/>
              <a:t>II– </a:t>
            </a:r>
            <a:r>
              <a:rPr lang="pt-BR" sz="2600" dirty="0">
                <a:latin typeface="+mj-lt"/>
              </a:rPr>
              <a:t>subsídio mensal para manutenção de espaços artísticos e culturais, microempresas e pequenas empresas culturais, cooperativas, instituições e organizações culturais comunitárias que tiveram as suas atividades interrompidas por força das medidas de isolamento social;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600" dirty="0">
                <a:latin typeface="+mj-lt"/>
              </a:rPr>
              <a:t> </a:t>
            </a:r>
            <a:r>
              <a:rPr lang="pt-BR" sz="2600" b="1" dirty="0">
                <a:latin typeface="+mj-lt"/>
              </a:rPr>
              <a:t>REFERENTE A ESTES ITENS O CORPO JURÍDICO DA FECAM ESTÁ AVALIANDO A UTILIZAÇÃO DE APENAS UM DESTES  ITENS- NO QUAL ESTÁ EM AVALIAÇÃO O ITEM 3.</a:t>
            </a:r>
          </a:p>
          <a:p>
            <a:pPr marL="0" indent="0">
              <a:buNone/>
            </a:pPr>
            <a:r>
              <a:rPr lang="pt-BR" sz="2600" dirty="0">
                <a:latin typeface="+mj-lt"/>
              </a:rPr>
              <a:t>III – editais, chamadas públicas, prêmios, aquisição de bens e serviços vinculados ao setor cultural e outros instrumentos destinados à manutenção de agentes, de espaços, de iniciativas, de cursos, de produções, de desenvolvimento de atividades de economia criativa e de economia solidária, de produções audiovisuais, de manifestações culturais, bem como à realização de atividades artísticas e culturais que possam ser transmitidas pela internet ou disponibilizadas por meio de redes sociais e outras plataformas digitais.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03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4EEAD-3E70-4913-9F08-DD0691EB5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DIRETRIZES  DO CONGESC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92DB3-5608-41EB-A9B7-6FC881740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7200" dirty="0">
                <a:latin typeface="Abhaya Libre" panose="02000503000000000000" pitchFamily="2" charset="0"/>
                <a:ea typeface="Calibri" panose="020F0502020204030204" pitchFamily="34" charset="0"/>
                <a:cs typeface="Abhaya Libre" panose="02000503000000000000" pitchFamily="2" charset="0"/>
              </a:rPr>
              <a:t>Mobilização e incentivo para o preenchimento do Mapa Cultural de Santa Catarina.  Realizadas duas reuniões com a Fundação Catarinense de Cultura, onde o público-alvo foram os gestores municipais de Cultura.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7200" dirty="0">
                <a:latin typeface="Abhaya Libre" panose="02000503000000000000" pitchFamily="2" charset="0"/>
                <a:ea typeface="Calibri" panose="020F0502020204030204" pitchFamily="34" charset="0"/>
                <a:cs typeface="Abhaya Libre" panose="02000503000000000000" pitchFamily="2" charset="0"/>
              </a:rPr>
              <a:t>Levantamento de dúvidas relacionadas a Lei, para que a coordenação jurídica da FECAM realize um perguntas e respostas.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7200" dirty="0">
                <a:latin typeface="Abhaya Libre" panose="02000503000000000000" pitchFamily="2" charset="0"/>
                <a:ea typeface="Calibri" panose="020F0502020204030204" pitchFamily="34" charset="0"/>
                <a:cs typeface="Abhaya Libre" panose="02000503000000000000" pitchFamily="2" charset="0"/>
              </a:rPr>
              <a:t>Regulamentação da  aplicação do recurso por parte dos municípios. Corpo Jurídico realizando o estudo..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7200" dirty="0">
                <a:latin typeface="Abhaya Libre" panose="02000503000000000000" pitchFamily="2" charset="0"/>
                <a:ea typeface="Calibri" panose="020F0502020204030204" pitchFamily="34" charset="0"/>
                <a:cs typeface="Abhaya Libre" panose="02000503000000000000" pitchFamily="2" charset="0"/>
              </a:rPr>
              <a:t>Fortalecimento dos Colegiados Regionais de Cultura.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7200" dirty="0">
                <a:latin typeface="Abhaya Libre" panose="02000503000000000000" pitchFamily="2" charset="0"/>
                <a:ea typeface="Calibri" panose="020F0502020204030204" pitchFamily="34" charset="0"/>
                <a:cs typeface="Abhaya Libre" panose="02000503000000000000" pitchFamily="2" charset="0"/>
              </a:rPr>
              <a:t>Participação no Comitê Estadual de acompanhamento, orientação e fiscalização da aplicação da lei Aldir Blanc.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67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AAD77-27C8-4D38-B91A-8D1332C1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2A86ED-3846-4972-A489-4D34CAC4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t-BR" sz="2400" dirty="0"/>
              <a:t>                           </a:t>
            </a:r>
          </a:p>
          <a:p>
            <a:pPr marL="45720" indent="0">
              <a:buNone/>
            </a:pPr>
            <a:endParaRPr lang="pt-BR" sz="2400" dirty="0"/>
          </a:p>
          <a:p>
            <a:pPr marL="45720" indent="0">
              <a:buNone/>
            </a:pPr>
            <a:r>
              <a:rPr lang="pt-BR" sz="2400" dirty="0"/>
              <a:t>                                                         </a:t>
            </a:r>
            <a:r>
              <a:rPr lang="pt-BR" sz="2800" dirty="0"/>
              <a:t>Obrigada !</a:t>
            </a:r>
          </a:p>
        </p:txBody>
      </p:sp>
    </p:spTree>
    <p:extLst>
      <p:ext uri="{BB962C8B-B14F-4D97-AF65-F5344CB8AC3E}">
        <p14:creationId xmlns:p14="http://schemas.microsoft.com/office/powerpoint/2010/main" val="291723138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753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Abhaya Libre</vt:lpstr>
      <vt:lpstr>Arial</vt:lpstr>
      <vt:lpstr>Calibri</vt:lpstr>
      <vt:lpstr>Century Gothic</vt:lpstr>
      <vt:lpstr>Times New Roman</vt:lpstr>
      <vt:lpstr>Wingdings</vt:lpstr>
      <vt:lpstr>Wingdings 3</vt:lpstr>
      <vt:lpstr>Cacho</vt:lpstr>
      <vt:lpstr>Lei Aldir Blanc</vt:lpstr>
      <vt:lpstr>              Estimativa de Valores para os municípios   da      AMERIOS.</vt:lpstr>
      <vt:lpstr>Apresentação do PowerPoint</vt:lpstr>
      <vt:lpstr>Apresentação do PowerPoint</vt:lpstr>
      <vt:lpstr>Quem poderá receber o beneficio?</vt:lpstr>
      <vt:lpstr>Apresentação do PowerPoint</vt:lpstr>
      <vt:lpstr>Apresentação do PowerPoint</vt:lpstr>
      <vt:lpstr>DIRETRIZES  DO CONGESC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Aldir Blanc</dc:title>
  <dc:creator>fecam</dc:creator>
  <cp:lastModifiedBy>fecam</cp:lastModifiedBy>
  <cp:revision>5</cp:revision>
  <dcterms:created xsi:type="dcterms:W3CDTF">2020-07-02T19:26:58Z</dcterms:created>
  <dcterms:modified xsi:type="dcterms:W3CDTF">2020-07-03T11:26:38Z</dcterms:modified>
</cp:coreProperties>
</file>